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59" r:id="rId5"/>
    <p:sldId id="260" r:id="rId6"/>
    <p:sldId id="261" r:id="rId7"/>
    <p:sldId id="262" r:id="rId8"/>
    <p:sldId id="266" r:id="rId9"/>
    <p:sldId id="263" r:id="rId10"/>
    <p:sldId id="264" r:id="rId11"/>
    <p:sldId id="267" r:id="rId12"/>
    <p:sldId id="265"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7" d="100"/>
          <a:sy n="77" d="100"/>
        </p:scale>
        <p:origin x="1512"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17D922-2734-4672-AF64-20F2FBBE2755}" type="datetimeFigureOut">
              <a:rPr lang="en-US" smtClean="0"/>
              <a:t>2/6/2019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575D57-F307-4008-9F8A-B0F2655F1209}" type="slidenum">
              <a:rPr lang="en-US" smtClean="0"/>
              <a:t>‹#›</a:t>
            </a:fld>
            <a:endParaRPr lang="en-US"/>
          </a:p>
        </p:txBody>
      </p:sp>
    </p:spTree>
    <p:extLst>
      <p:ext uri="{BB962C8B-B14F-4D97-AF65-F5344CB8AC3E}">
        <p14:creationId xmlns:p14="http://schemas.microsoft.com/office/powerpoint/2010/main" val="31819615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C00EBA2C-1BD3-4A14-BE8E-0C22864DCD52}" type="datetimeFigureOut">
              <a:rPr lang="en-US" smtClean="0"/>
              <a:t>2/6/2019</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E2FE38F5-8A75-4B81-838F-3396FBA4433A}"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00EBA2C-1BD3-4A14-BE8E-0C22864DCD52}" type="datetimeFigureOut">
              <a:rPr lang="en-US" smtClean="0"/>
              <a:t>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FE38F5-8A75-4B81-838F-3396FBA4433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C00EBA2C-1BD3-4A14-BE8E-0C22864DCD52}" type="datetimeFigureOut">
              <a:rPr lang="en-US" smtClean="0"/>
              <a:t>2/6/2019</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E2FE38F5-8A75-4B81-838F-3396FBA4433A}"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C00EBA2C-1BD3-4A14-BE8E-0C22864DCD52}" type="datetimeFigureOut">
              <a:rPr lang="en-US" smtClean="0"/>
              <a:t>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E2FE38F5-8A75-4B81-838F-3396FBA4433A}" type="slidenum">
              <a:rPr lang="en-US" smtClean="0"/>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C00EBA2C-1BD3-4A14-BE8E-0C22864DCD52}" type="datetimeFigureOut">
              <a:rPr lang="en-US" smtClean="0"/>
              <a:t>2/6/2019</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E2FE38F5-8A75-4B81-838F-3396FBA4433A}" type="slidenum">
              <a:rPr lang="en-US" smtClean="0"/>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C00EBA2C-1BD3-4A14-BE8E-0C22864DCD52}" type="datetimeFigureOut">
              <a:rPr lang="en-US" smtClean="0"/>
              <a:t>2/6/2019</a:t>
            </a:fld>
            <a:endParaRPr lang="en-US"/>
          </a:p>
        </p:txBody>
      </p:sp>
      <p:sp>
        <p:nvSpPr>
          <p:cNvPr id="10" name="Slide Number Placeholder 9"/>
          <p:cNvSpPr>
            <a:spLocks noGrp="1"/>
          </p:cNvSpPr>
          <p:nvPr>
            <p:ph type="sldNum" sz="quarter" idx="16"/>
          </p:nvPr>
        </p:nvSpPr>
        <p:spPr/>
        <p:txBody>
          <a:bodyPr rtlCol="0"/>
          <a:lstStyle/>
          <a:p>
            <a:fld id="{E2FE38F5-8A75-4B81-838F-3396FBA4433A}" type="slidenum">
              <a:rPr lang="en-US" smtClean="0"/>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C00EBA2C-1BD3-4A14-BE8E-0C22864DCD52}" type="datetimeFigureOut">
              <a:rPr lang="en-US" smtClean="0"/>
              <a:t>2/6/2019</a:t>
            </a:fld>
            <a:endParaRPr lang="en-US"/>
          </a:p>
        </p:txBody>
      </p:sp>
      <p:sp>
        <p:nvSpPr>
          <p:cNvPr id="12" name="Slide Number Placeholder 11"/>
          <p:cNvSpPr>
            <a:spLocks noGrp="1"/>
          </p:cNvSpPr>
          <p:nvPr>
            <p:ph type="sldNum" sz="quarter" idx="16"/>
          </p:nvPr>
        </p:nvSpPr>
        <p:spPr/>
        <p:txBody>
          <a:bodyPr rtlCol="0"/>
          <a:lstStyle/>
          <a:p>
            <a:fld id="{E2FE38F5-8A75-4B81-838F-3396FBA4433A}" type="slidenum">
              <a:rPr lang="en-US" smtClean="0"/>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C00EBA2C-1BD3-4A14-BE8E-0C22864DCD52}" type="datetimeFigureOut">
              <a:rPr lang="en-US" smtClean="0"/>
              <a:t>2/6/2019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E2FE38F5-8A75-4B81-838F-3396FBA4433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0EBA2C-1BD3-4A14-BE8E-0C22864DCD52}" type="datetimeFigureOut">
              <a:rPr lang="en-US" smtClean="0"/>
              <a:t>2/6/2019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E2FE38F5-8A75-4B81-838F-3396FBA4433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C00EBA2C-1BD3-4A14-BE8E-0C22864DCD52}" type="datetimeFigureOut">
              <a:rPr lang="en-US" smtClean="0"/>
              <a:t>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E2FE38F5-8A75-4B81-838F-3396FBA4433A}" type="slidenum">
              <a:rPr lang="en-US" smtClean="0"/>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C00EBA2C-1BD3-4A14-BE8E-0C22864DCD52}" type="datetimeFigureOut">
              <a:rPr lang="en-US" smtClean="0"/>
              <a:t>2/6/2019</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E2FE38F5-8A75-4B81-838F-3396FBA4433A}" type="slidenum">
              <a:rPr lang="en-US" smtClean="0"/>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C00EBA2C-1BD3-4A14-BE8E-0C22864DCD52}" type="datetimeFigureOut">
              <a:rPr lang="en-US" smtClean="0"/>
              <a:t>2/6/2019</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E2FE38F5-8A75-4B81-838F-3396FBA4433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62200" y="3962400"/>
            <a:ext cx="6477000" cy="1828800"/>
          </a:xfrm>
        </p:spPr>
        <p:txBody>
          <a:bodyPr>
            <a:normAutofit fontScale="90000"/>
          </a:bodyPr>
          <a:lstStyle/>
          <a:p>
            <a:r>
              <a:rPr lang="en-US" dirty="0"/>
              <a:t>Reconciling faith and reason: St Augustine</a:t>
            </a:r>
            <a:br>
              <a:rPr lang="en-US" dirty="0"/>
            </a:br>
            <a:br>
              <a:rPr lang="en-US" dirty="0"/>
            </a:br>
            <a:br>
              <a:rPr lang="en-US" dirty="0"/>
            </a:br>
            <a:r>
              <a:rPr lang="en-US" sz="2000" dirty="0"/>
              <a:t>Dr. Stephanie </a:t>
            </a:r>
            <a:r>
              <a:rPr lang="en-US" sz="2000" dirty="0" err="1"/>
              <a:t>Spoto</a:t>
            </a:r>
            <a:br>
              <a:rPr lang="en-US" sz="2000" dirty="0"/>
            </a:br>
            <a:r>
              <a:rPr lang="en-US" sz="2000" dirty="0"/>
              <a:t>sspoto@mpc.edu</a:t>
            </a:r>
            <a:br>
              <a:rPr lang="en-US" sz="2000" dirty="0"/>
            </a:br>
            <a:r>
              <a:rPr lang="en-US" sz="2000" dirty="0"/>
              <a:t>Monterey Peninsula College</a:t>
            </a:r>
            <a:endParaRPr lang="en-US" dirty="0"/>
          </a:p>
        </p:txBody>
      </p:sp>
      <p:sp>
        <p:nvSpPr>
          <p:cNvPr id="3" name="Subtitle 2"/>
          <p:cNvSpPr>
            <a:spLocks noGrp="1"/>
          </p:cNvSpPr>
          <p:nvPr>
            <p:ph type="subTitle" idx="1"/>
          </p:nvPr>
        </p:nvSpPr>
        <p:spPr/>
        <p:txBody>
          <a:bodyPr>
            <a:normAutofit fontScale="77500" lnSpcReduction="20000"/>
          </a:bodyPr>
          <a:lstStyle/>
          <a:p>
            <a:r>
              <a:rPr lang="en-US" dirty="0" err="1"/>
              <a:t>Gentrain</a:t>
            </a:r>
            <a:endParaRPr lang="en-US" dirty="0"/>
          </a:p>
          <a:p>
            <a:r>
              <a:rPr lang="en-US" dirty="0"/>
              <a:t>6 February 2019</a:t>
            </a:r>
          </a:p>
        </p:txBody>
      </p:sp>
    </p:spTree>
    <p:extLst>
      <p:ext uri="{BB962C8B-B14F-4D97-AF65-F5344CB8AC3E}">
        <p14:creationId xmlns:p14="http://schemas.microsoft.com/office/powerpoint/2010/main" val="32721168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7AAFF-EF3D-4AC9-B5E8-1FE66BA5AF51}"/>
              </a:ext>
            </a:extLst>
          </p:cNvPr>
          <p:cNvSpPr>
            <a:spLocks noGrp="1"/>
          </p:cNvSpPr>
          <p:nvPr>
            <p:ph type="title"/>
          </p:nvPr>
        </p:nvSpPr>
        <p:spPr/>
        <p:txBody>
          <a:bodyPr/>
          <a:lstStyle/>
          <a:p>
            <a:r>
              <a:rPr lang="en-US" dirty="0"/>
              <a:t>Augustine on Platonism</a:t>
            </a:r>
          </a:p>
        </p:txBody>
      </p:sp>
      <p:sp>
        <p:nvSpPr>
          <p:cNvPr id="3" name="Content Placeholder 2">
            <a:extLst>
              <a:ext uri="{FF2B5EF4-FFF2-40B4-BE49-F238E27FC236}">
                <a16:creationId xmlns:a16="http://schemas.microsoft.com/office/drawing/2014/main" id="{9E66EE3B-2AF6-498E-B9C8-3873B2A73BD4}"/>
              </a:ext>
            </a:extLst>
          </p:cNvPr>
          <p:cNvSpPr>
            <a:spLocks noGrp="1"/>
          </p:cNvSpPr>
          <p:nvPr>
            <p:ph sz="quarter" idx="1"/>
          </p:nvPr>
        </p:nvSpPr>
        <p:spPr/>
        <p:txBody>
          <a:bodyPr>
            <a:normAutofit fontScale="92500"/>
          </a:bodyPr>
          <a:lstStyle/>
          <a:p>
            <a:r>
              <a:rPr lang="en-US" dirty="0"/>
              <a:t>The Platonists/Neoplatonists—</a:t>
            </a:r>
            <a:r>
              <a:rPr lang="en-US" dirty="0">
                <a:sym typeface="Wingdings" panose="05000000000000000000" pitchFamily="2" charset="2"/>
              </a:rPr>
              <a:t>the best philosophers  not merely concerned on causes and methods of gaining knowledge, but on the cause of the universe itself.</a:t>
            </a:r>
          </a:p>
          <a:p>
            <a:r>
              <a:rPr lang="en-US" dirty="0">
                <a:sym typeface="Wingdings" panose="05000000000000000000" pitchFamily="2" charset="2"/>
              </a:rPr>
              <a:t>Therefore, it follows, that to have a conception of God, one does not need to be a Christian  meditating on this cause was done by the pagans and therefore only required reason  suggesting that reason can lead to faith.</a:t>
            </a:r>
            <a:endParaRPr lang="en-US" dirty="0"/>
          </a:p>
          <a:p>
            <a:r>
              <a:rPr lang="en-US" dirty="0"/>
              <a:t>However, Christians are the only ones that can have this kind of knowledge without resorting to philosophy.</a:t>
            </a:r>
          </a:p>
        </p:txBody>
      </p:sp>
    </p:spTree>
    <p:extLst>
      <p:ext uri="{BB962C8B-B14F-4D97-AF65-F5344CB8AC3E}">
        <p14:creationId xmlns:p14="http://schemas.microsoft.com/office/powerpoint/2010/main" val="37794053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6DB047-69E5-4C32-8693-F1C1DDDBC065}"/>
              </a:ext>
            </a:extLst>
          </p:cNvPr>
          <p:cNvSpPr>
            <a:spLocks noGrp="1"/>
          </p:cNvSpPr>
          <p:nvPr>
            <p:ph type="title"/>
          </p:nvPr>
        </p:nvSpPr>
        <p:spPr>
          <a:xfrm>
            <a:off x="609600" y="8481"/>
            <a:ext cx="8153400" cy="990600"/>
          </a:xfrm>
        </p:spPr>
        <p:txBody>
          <a:bodyPr>
            <a:normAutofit fontScale="90000"/>
          </a:bodyPr>
          <a:lstStyle/>
          <a:p>
            <a:r>
              <a:rPr lang="en-US" dirty="0"/>
              <a:t>Augustine’s conversion to Christianity</a:t>
            </a:r>
          </a:p>
        </p:txBody>
      </p:sp>
      <p:sp>
        <p:nvSpPr>
          <p:cNvPr id="3" name="Content Placeholder 2">
            <a:extLst>
              <a:ext uri="{FF2B5EF4-FFF2-40B4-BE49-F238E27FC236}">
                <a16:creationId xmlns:a16="http://schemas.microsoft.com/office/drawing/2014/main" id="{1D3126A6-96A9-4C12-89A0-0C219DC8B201}"/>
              </a:ext>
            </a:extLst>
          </p:cNvPr>
          <p:cNvSpPr>
            <a:spLocks noGrp="1"/>
          </p:cNvSpPr>
          <p:nvPr>
            <p:ph sz="quarter" idx="1"/>
          </p:nvPr>
        </p:nvSpPr>
        <p:spPr>
          <a:xfrm>
            <a:off x="152400" y="3994368"/>
            <a:ext cx="8839200" cy="2987718"/>
          </a:xfrm>
        </p:spPr>
        <p:txBody>
          <a:bodyPr>
            <a:normAutofit fontScale="92500" lnSpcReduction="20000"/>
          </a:bodyPr>
          <a:lstStyle/>
          <a:p>
            <a:r>
              <a:rPr lang="en-US" dirty="0"/>
              <a:t>Converted at 31, after hearing an account of a friend reading a life of St Anthony.</a:t>
            </a:r>
          </a:p>
          <a:p>
            <a:r>
              <a:rPr lang="en-US" dirty="0"/>
              <a:t>Prompted by a child-like voice which told him to “take up and read” </a:t>
            </a:r>
            <a:r>
              <a:rPr lang="en-US" dirty="0">
                <a:sym typeface="Wingdings" panose="05000000000000000000" pitchFamily="2" charset="2"/>
              </a:rPr>
              <a:t> read the first thing that he saw, which was </a:t>
            </a:r>
            <a:r>
              <a:rPr lang="en-US" i="1" dirty="0">
                <a:sym typeface="Wingdings" panose="05000000000000000000" pitchFamily="2" charset="2"/>
              </a:rPr>
              <a:t>Romans </a:t>
            </a:r>
            <a:r>
              <a:rPr lang="en-US" dirty="0">
                <a:sym typeface="Wingdings" panose="05000000000000000000" pitchFamily="2" charset="2"/>
              </a:rPr>
              <a:t>13</a:t>
            </a:r>
            <a:r>
              <a:rPr lang="en-US" b="1" dirty="0">
                <a:sym typeface="Wingdings" panose="05000000000000000000" pitchFamily="2" charset="2"/>
              </a:rPr>
              <a:t>: “</a:t>
            </a:r>
            <a:r>
              <a:rPr lang="en-US" b="1" dirty="0"/>
              <a:t>Not in rioting and drunkenness, not in chambering and wantonness, not in strife and envying, but put on the Lord Jesus Christ, and make no provision for the flesh to fulfill the lusts thereof.”</a:t>
            </a:r>
          </a:p>
        </p:txBody>
      </p:sp>
      <p:pic>
        <p:nvPicPr>
          <p:cNvPr id="3076" name="Picture 4" descr="https://upload.wikimedia.org/wikipedia/commons/thumb/d/df/Fra_angelico_-_conversion_de_saint_augustin.jpg/1280px-Fra_angelico_-_conversion_de_saint_augustin.jpg">
            <a:extLst>
              <a:ext uri="{FF2B5EF4-FFF2-40B4-BE49-F238E27FC236}">
                <a16:creationId xmlns:a16="http://schemas.microsoft.com/office/drawing/2014/main" id="{1792E85B-AF87-4263-B325-DB5BBFEADDF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803493"/>
            <a:ext cx="5105400" cy="319087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BA1E6161-F872-44DD-B5D3-AEB06EAE18DB}"/>
              </a:ext>
            </a:extLst>
          </p:cNvPr>
          <p:cNvSpPr txBox="1"/>
          <p:nvPr/>
        </p:nvSpPr>
        <p:spPr>
          <a:xfrm>
            <a:off x="5486401" y="1752600"/>
            <a:ext cx="3048000" cy="646331"/>
          </a:xfrm>
          <a:prstGeom prst="rect">
            <a:avLst/>
          </a:prstGeom>
          <a:noFill/>
        </p:spPr>
        <p:txBody>
          <a:bodyPr wrap="square" rtlCol="0">
            <a:spAutoFit/>
          </a:bodyPr>
          <a:lstStyle/>
          <a:p>
            <a:r>
              <a:rPr lang="en-US" dirty="0">
                <a:solidFill>
                  <a:schemeClr val="bg1">
                    <a:lumMod val="65000"/>
                  </a:schemeClr>
                </a:solidFill>
              </a:rPr>
              <a:t>The Conversion of St. Augustine by Fra Angelico, c. 1430</a:t>
            </a:r>
          </a:p>
        </p:txBody>
      </p:sp>
    </p:spTree>
    <p:extLst>
      <p:ext uri="{BB962C8B-B14F-4D97-AF65-F5344CB8AC3E}">
        <p14:creationId xmlns:p14="http://schemas.microsoft.com/office/powerpoint/2010/main" val="35945697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F7A16E-4C87-4838-BF2E-E0CEF28C7BF0}"/>
              </a:ext>
            </a:extLst>
          </p:cNvPr>
          <p:cNvSpPr>
            <a:spLocks noGrp="1"/>
          </p:cNvSpPr>
          <p:nvPr>
            <p:ph type="title"/>
          </p:nvPr>
        </p:nvSpPr>
        <p:spPr/>
        <p:txBody>
          <a:bodyPr/>
          <a:lstStyle/>
          <a:p>
            <a:r>
              <a:rPr lang="en-US" dirty="0"/>
              <a:t>The Church</a:t>
            </a:r>
          </a:p>
        </p:txBody>
      </p:sp>
      <p:sp>
        <p:nvSpPr>
          <p:cNvPr id="3" name="Content Placeholder 2">
            <a:extLst>
              <a:ext uri="{FF2B5EF4-FFF2-40B4-BE49-F238E27FC236}">
                <a16:creationId xmlns:a16="http://schemas.microsoft.com/office/drawing/2014/main" id="{83347C8A-89D1-4829-9650-7E497DA4BD6D}"/>
              </a:ext>
            </a:extLst>
          </p:cNvPr>
          <p:cNvSpPr>
            <a:spLocks noGrp="1"/>
          </p:cNvSpPr>
          <p:nvPr>
            <p:ph sz="quarter" idx="1"/>
          </p:nvPr>
        </p:nvSpPr>
        <p:spPr>
          <a:xfrm>
            <a:off x="16700" y="1524000"/>
            <a:ext cx="9127300" cy="5334000"/>
          </a:xfrm>
        </p:spPr>
        <p:txBody>
          <a:bodyPr>
            <a:normAutofit fontScale="85000" lnSpcReduction="10000"/>
          </a:bodyPr>
          <a:lstStyle/>
          <a:p>
            <a:r>
              <a:rPr lang="en-US" dirty="0"/>
              <a:t>The use of reason in religion is not determined by the individual, but is the domain of the Church itself.</a:t>
            </a:r>
          </a:p>
          <a:p>
            <a:r>
              <a:rPr lang="en-US" dirty="0"/>
              <a:t>Realized that the Church is the final judge on what cannot be demonstrated or what cannot be understood by believers </a:t>
            </a:r>
            <a:r>
              <a:rPr lang="en-US" dirty="0">
                <a:sym typeface="Wingdings" panose="05000000000000000000" pitchFamily="2" charset="2"/>
              </a:rPr>
              <a:t> prompted by long battle with Manichean heresy</a:t>
            </a:r>
          </a:p>
          <a:p>
            <a:pPr lvl="1"/>
            <a:r>
              <a:rPr lang="en-US" dirty="0"/>
              <a:t>Manichaeism - a religion founded by Manes in the third century; a synthesis of Zoroastrian dualism between light and dark and Babylonian folklore and Buddhist ethics and superficial elements of Christianity; spread widely in the Roman Empire but had largely died out by 1000.</a:t>
            </a:r>
          </a:p>
          <a:p>
            <a:r>
              <a:rPr lang="en-US" dirty="0"/>
              <a:t>However, though he appealed to Church authority, it was love that allowed one to authentically understand God, not the Church.</a:t>
            </a:r>
          </a:p>
          <a:p>
            <a:endParaRPr lang="en-US" dirty="0"/>
          </a:p>
          <a:p>
            <a:pPr marL="0" indent="0">
              <a:buNone/>
            </a:pPr>
            <a:r>
              <a:rPr lang="en-US" b="1" dirty="0">
                <a:solidFill>
                  <a:srgbClr val="FF0000"/>
                </a:solidFill>
              </a:rPr>
              <a:t>“To fall in love with God is the greatest romance; to seek him the greatest adventure; to find him, the greatest human achievement.” </a:t>
            </a:r>
          </a:p>
        </p:txBody>
      </p:sp>
    </p:spTree>
    <p:extLst>
      <p:ext uri="{BB962C8B-B14F-4D97-AF65-F5344CB8AC3E}">
        <p14:creationId xmlns:p14="http://schemas.microsoft.com/office/powerpoint/2010/main" val="27384602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0482C-BCE8-4716-819C-58006C72715B}"/>
              </a:ext>
            </a:extLst>
          </p:cNvPr>
          <p:cNvSpPr>
            <a:spLocks noGrp="1"/>
          </p:cNvSpPr>
          <p:nvPr>
            <p:ph type="title"/>
          </p:nvPr>
        </p:nvSpPr>
        <p:spPr/>
        <p:txBody>
          <a:bodyPr/>
          <a:lstStyle/>
          <a:p>
            <a:r>
              <a:rPr lang="en-US" dirty="0"/>
              <a:t>Faith and Reason</a:t>
            </a:r>
          </a:p>
        </p:txBody>
      </p:sp>
      <p:sp>
        <p:nvSpPr>
          <p:cNvPr id="3" name="Content Placeholder 2">
            <a:extLst>
              <a:ext uri="{FF2B5EF4-FFF2-40B4-BE49-F238E27FC236}">
                <a16:creationId xmlns:a16="http://schemas.microsoft.com/office/drawing/2014/main" id="{6BF92F4C-42F8-4FCD-A84F-430AE7A1BD5A}"/>
              </a:ext>
            </a:extLst>
          </p:cNvPr>
          <p:cNvSpPr>
            <a:spLocks noGrp="1"/>
          </p:cNvSpPr>
          <p:nvPr>
            <p:ph sz="quarter" idx="1"/>
          </p:nvPr>
        </p:nvSpPr>
        <p:spPr>
          <a:xfrm>
            <a:off x="6263" y="1584542"/>
            <a:ext cx="6708648" cy="5257800"/>
          </a:xfrm>
        </p:spPr>
        <p:txBody>
          <a:bodyPr>
            <a:normAutofit fontScale="92500" lnSpcReduction="20000"/>
          </a:bodyPr>
          <a:lstStyle/>
          <a:p>
            <a:r>
              <a:rPr lang="en-US" dirty="0"/>
              <a:t>Justifications for religious belief </a:t>
            </a:r>
            <a:r>
              <a:rPr lang="en-US" dirty="0">
                <a:sym typeface="Wingdings" panose="05000000000000000000" pitchFamily="2" charset="2"/>
              </a:rPr>
              <a:t> faith and reason both sources of justification  </a:t>
            </a:r>
          </a:p>
          <a:p>
            <a:r>
              <a:rPr lang="en-US" dirty="0">
                <a:sym typeface="Wingdings" panose="05000000000000000000" pitchFamily="2" charset="2"/>
              </a:rPr>
              <a:t>Epistemic function of both is the same, so of interest to theologians and philosophers  how are they related? How should rational beings approach/respond to claims originating from either source?</a:t>
            </a:r>
          </a:p>
          <a:p>
            <a:r>
              <a:rPr lang="en-US" dirty="0"/>
              <a:t>Reconciled account: no conflict between faith and reason </a:t>
            </a:r>
            <a:r>
              <a:rPr lang="en-US" dirty="0">
                <a:sym typeface="Wingdings" panose="05000000000000000000" pitchFamily="2" charset="2"/>
              </a:rPr>
              <a:t> reason employed properly and faith understood properly can never arrive at completing/contradictory claims</a:t>
            </a:r>
          </a:p>
          <a:p>
            <a:r>
              <a:rPr lang="en-US" dirty="0"/>
              <a:t>Unreconciled account: faith and reason must be in fundamental disagreement/contention over methodologies and claims</a:t>
            </a:r>
          </a:p>
        </p:txBody>
      </p:sp>
    </p:spTree>
    <p:extLst>
      <p:ext uri="{BB962C8B-B14F-4D97-AF65-F5344CB8AC3E}">
        <p14:creationId xmlns:p14="http://schemas.microsoft.com/office/powerpoint/2010/main" val="28551148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52D17-2BB8-4B5B-9DDE-92E19259D2D5}"/>
              </a:ext>
            </a:extLst>
          </p:cNvPr>
          <p:cNvSpPr>
            <a:spLocks noGrp="1"/>
          </p:cNvSpPr>
          <p:nvPr>
            <p:ph type="title"/>
          </p:nvPr>
        </p:nvSpPr>
        <p:spPr/>
        <p:txBody>
          <a:bodyPr/>
          <a:lstStyle/>
          <a:p>
            <a:r>
              <a:rPr lang="en-US" dirty="0"/>
              <a:t>Faith versus Reason</a:t>
            </a:r>
          </a:p>
        </p:txBody>
      </p:sp>
      <p:sp>
        <p:nvSpPr>
          <p:cNvPr id="3" name="Content Placeholder 2">
            <a:extLst>
              <a:ext uri="{FF2B5EF4-FFF2-40B4-BE49-F238E27FC236}">
                <a16:creationId xmlns:a16="http://schemas.microsoft.com/office/drawing/2014/main" id="{64E8CDB5-545E-462C-944F-4A8197958FCE}"/>
              </a:ext>
            </a:extLst>
          </p:cNvPr>
          <p:cNvSpPr>
            <a:spLocks noGrp="1"/>
          </p:cNvSpPr>
          <p:nvPr>
            <p:ph sz="quarter" idx="1"/>
          </p:nvPr>
        </p:nvSpPr>
        <p:spPr>
          <a:xfrm>
            <a:off x="2895601" y="1676400"/>
            <a:ext cx="2667000" cy="3048000"/>
          </a:xfrm>
        </p:spPr>
        <p:txBody>
          <a:bodyPr>
            <a:normAutofit/>
          </a:bodyPr>
          <a:lstStyle/>
          <a:p>
            <a:pPr marL="0" indent="0">
              <a:buNone/>
            </a:pPr>
            <a:r>
              <a:rPr lang="en-US" dirty="0">
                <a:solidFill>
                  <a:srgbClr val="FF0000"/>
                </a:solidFill>
              </a:rPr>
              <a:t>If faith and reason come into conflict, then what?</a:t>
            </a:r>
          </a:p>
        </p:txBody>
      </p:sp>
      <p:pic>
        <p:nvPicPr>
          <p:cNvPr id="1026" name="Picture 2" descr="A head-and-shoulders portrait sketch of a young man in his twenties that emphasizes his face, full hair, open and forward-looking eyes and a hint of a smile. He wears a formal necktie and lapel.">
            <a:extLst>
              <a:ext uri="{FF2B5EF4-FFF2-40B4-BE49-F238E27FC236}">
                <a16:creationId xmlns:a16="http://schemas.microsoft.com/office/drawing/2014/main" id="{55DEE23F-26D0-43F2-AFE7-ABD023228DF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2282" y="1615335"/>
            <a:ext cx="2135505" cy="28956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John Locke.jpg">
            <a:extLst>
              <a:ext uri="{FF2B5EF4-FFF2-40B4-BE49-F238E27FC236}">
                <a16:creationId xmlns:a16="http://schemas.microsoft.com/office/drawing/2014/main" id="{429C31BA-17B7-486E-BEE1-13A447C9E57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57377" y="1610116"/>
            <a:ext cx="2508671" cy="2900819"/>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8463F752-D349-49AE-B369-6002C14AF388}"/>
              </a:ext>
            </a:extLst>
          </p:cNvPr>
          <p:cNvSpPr txBox="1"/>
          <p:nvPr/>
        </p:nvSpPr>
        <p:spPr>
          <a:xfrm>
            <a:off x="286624" y="4610621"/>
            <a:ext cx="4268426" cy="1015663"/>
          </a:xfrm>
          <a:prstGeom prst="rect">
            <a:avLst/>
          </a:prstGeom>
          <a:noFill/>
        </p:spPr>
        <p:txBody>
          <a:bodyPr wrap="square" rtlCol="0">
            <a:spAutoFit/>
          </a:bodyPr>
          <a:lstStyle/>
          <a:p>
            <a:r>
              <a:rPr lang="en-US" sz="2000" dirty="0"/>
              <a:t>Kierkegaard, prioritizes faith over reason to the point where his arguments become irrational.</a:t>
            </a:r>
          </a:p>
        </p:txBody>
      </p:sp>
      <p:sp>
        <p:nvSpPr>
          <p:cNvPr id="7" name="TextBox 6">
            <a:extLst>
              <a:ext uri="{FF2B5EF4-FFF2-40B4-BE49-F238E27FC236}">
                <a16:creationId xmlns:a16="http://schemas.microsoft.com/office/drawing/2014/main" id="{9B480950-20C9-4199-8492-8616D8BCA6EE}"/>
              </a:ext>
            </a:extLst>
          </p:cNvPr>
          <p:cNvSpPr txBox="1"/>
          <p:nvPr/>
        </p:nvSpPr>
        <p:spPr>
          <a:xfrm>
            <a:off x="4800600" y="4610620"/>
            <a:ext cx="4343400" cy="1015663"/>
          </a:xfrm>
          <a:prstGeom prst="rect">
            <a:avLst/>
          </a:prstGeom>
          <a:noFill/>
        </p:spPr>
        <p:txBody>
          <a:bodyPr wrap="square" rtlCol="0">
            <a:spAutoFit/>
          </a:bodyPr>
          <a:lstStyle/>
          <a:p>
            <a:r>
              <a:rPr lang="en-US" sz="2000" dirty="0"/>
              <a:t>Locke argued in favor of reason </a:t>
            </a:r>
            <a:r>
              <a:rPr lang="en-US" sz="2000" dirty="0">
                <a:sym typeface="Wingdings" panose="05000000000000000000" pitchFamily="2" charset="2"/>
              </a:rPr>
              <a:t> claimed that the fact that faith functions without reason is sign that it is unsound.</a:t>
            </a:r>
            <a:endParaRPr lang="en-US" sz="2000" dirty="0"/>
          </a:p>
        </p:txBody>
      </p:sp>
      <p:sp>
        <p:nvSpPr>
          <p:cNvPr id="9" name="Content Placeholder 2">
            <a:extLst>
              <a:ext uri="{FF2B5EF4-FFF2-40B4-BE49-F238E27FC236}">
                <a16:creationId xmlns:a16="http://schemas.microsoft.com/office/drawing/2014/main" id="{A653D890-2EBF-4806-8395-AC763F680291}"/>
              </a:ext>
            </a:extLst>
          </p:cNvPr>
          <p:cNvSpPr txBox="1">
            <a:spLocks/>
          </p:cNvSpPr>
          <p:nvPr/>
        </p:nvSpPr>
        <p:spPr>
          <a:xfrm>
            <a:off x="424657" y="5734791"/>
            <a:ext cx="8684896" cy="894609"/>
          </a:xfrm>
          <a:prstGeom prst="rect">
            <a:avLst/>
          </a:prstGeom>
        </p:spPr>
        <p:txBody>
          <a:bodyPr vert="horz">
            <a:normAutofit fontScale="92500" lnSpcReduction="10000"/>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buFont typeface="Wingdings"/>
              <a:buNone/>
            </a:pPr>
            <a:r>
              <a:rPr lang="en-US" dirty="0">
                <a:solidFill>
                  <a:srgbClr val="FF0000"/>
                </a:solidFill>
              </a:rPr>
              <a:t>Can faith and reason point to their own separate domains? Can use either to resolve different questions.</a:t>
            </a:r>
          </a:p>
        </p:txBody>
      </p:sp>
    </p:spTree>
    <p:extLst>
      <p:ext uri="{BB962C8B-B14F-4D97-AF65-F5344CB8AC3E}">
        <p14:creationId xmlns:p14="http://schemas.microsoft.com/office/powerpoint/2010/main" val="16442278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4F580E-B962-4FCD-BA5C-97FBBFDB664A}"/>
              </a:ext>
            </a:extLst>
          </p:cNvPr>
          <p:cNvSpPr>
            <a:spLocks noGrp="1"/>
          </p:cNvSpPr>
          <p:nvPr>
            <p:ph type="title"/>
          </p:nvPr>
        </p:nvSpPr>
        <p:spPr/>
        <p:txBody>
          <a:bodyPr>
            <a:normAutofit fontScale="90000"/>
          </a:bodyPr>
          <a:lstStyle/>
          <a:p>
            <a:r>
              <a:rPr lang="en-US" dirty="0"/>
              <a:t>More recent debates in Faith and Reason</a:t>
            </a:r>
          </a:p>
        </p:txBody>
      </p:sp>
      <p:sp>
        <p:nvSpPr>
          <p:cNvPr id="3" name="Content Placeholder 2">
            <a:extLst>
              <a:ext uri="{FF2B5EF4-FFF2-40B4-BE49-F238E27FC236}">
                <a16:creationId xmlns:a16="http://schemas.microsoft.com/office/drawing/2014/main" id="{C27F5480-A494-48FE-97F8-7E6CC5D29855}"/>
              </a:ext>
            </a:extLst>
          </p:cNvPr>
          <p:cNvSpPr>
            <a:spLocks noGrp="1"/>
          </p:cNvSpPr>
          <p:nvPr>
            <p:ph sz="quarter" idx="1"/>
          </p:nvPr>
        </p:nvSpPr>
        <p:spPr>
          <a:xfrm>
            <a:off x="381000" y="1676400"/>
            <a:ext cx="8153400" cy="4495800"/>
          </a:xfrm>
        </p:spPr>
        <p:txBody>
          <a:bodyPr>
            <a:normAutofit fontScale="92500" lnSpcReduction="10000"/>
          </a:bodyPr>
          <a:lstStyle/>
          <a:p>
            <a:r>
              <a:rPr lang="en-US" b="1" dirty="0"/>
              <a:t>Logical positivism (logical empiricism): </a:t>
            </a:r>
            <a:r>
              <a:rPr lang="en-US" dirty="0"/>
              <a:t>concepts come from experience and can be justified only through experience </a:t>
            </a:r>
            <a:r>
              <a:rPr lang="en-US" dirty="0">
                <a:sym typeface="Wingdings" panose="05000000000000000000" pitchFamily="2" charset="2"/>
              </a:rPr>
              <a:t> scientific knowledge is the only knowledge  metaphysics cannot uncover truth</a:t>
            </a:r>
            <a:endParaRPr lang="en-US" dirty="0"/>
          </a:p>
          <a:p>
            <a:r>
              <a:rPr lang="en-US" b="1" dirty="0"/>
              <a:t>Faith vs Reason: </a:t>
            </a:r>
            <a:r>
              <a:rPr lang="en-US" dirty="0"/>
              <a:t>there is no domain of existence or thought properly governed by faith </a:t>
            </a:r>
            <a:r>
              <a:rPr lang="en-US" dirty="0">
                <a:sym typeface="Wingdings" panose="05000000000000000000" pitchFamily="2" charset="2"/>
              </a:rPr>
              <a:t> all statements with meaning or validity can be examined through rationality</a:t>
            </a:r>
          </a:p>
          <a:p>
            <a:r>
              <a:rPr lang="en-US" b="1" dirty="0">
                <a:sym typeface="Wingdings" panose="05000000000000000000" pitchFamily="2" charset="2"/>
              </a:rPr>
              <a:t>Challenge to theologists/religion:</a:t>
            </a:r>
            <a:r>
              <a:rPr lang="en-US" dirty="0">
                <a:sym typeface="Wingdings" panose="05000000000000000000" pitchFamily="2" charset="2"/>
              </a:rPr>
              <a:t> How can a nonrational form of expression refer back to or hold cognitive content that is meaningful?</a:t>
            </a:r>
            <a:endParaRPr lang="en-US" b="1" dirty="0"/>
          </a:p>
        </p:txBody>
      </p:sp>
    </p:spTree>
    <p:extLst>
      <p:ext uri="{BB962C8B-B14F-4D97-AF65-F5344CB8AC3E}">
        <p14:creationId xmlns:p14="http://schemas.microsoft.com/office/powerpoint/2010/main" val="21990852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73F7D-8D53-4E1D-8B31-825D881E03D9}"/>
              </a:ext>
            </a:extLst>
          </p:cNvPr>
          <p:cNvSpPr>
            <a:spLocks noGrp="1"/>
          </p:cNvSpPr>
          <p:nvPr>
            <p:ph type="title"/>
          </p:nvPr>
        </p:nvSpPr>
        <p:spPr/>
        <p:txBody>
          <a:bodyPr/>
          <a:lstStyle/>
          <a:p>
            <a:r>
              <a:rPr lang="en-US" dirty="0"/>
              <a:t>The Classical Period</a:t>
            </a:r>
          </a:p>
        </p:txBody>
      </p:sp>
      <p:sp>
        <p:nvSpPr>
          <p:cNvPr id="3" name="Content Placeholder 2">
            <a:extLst>
              <a:ext uri="{FF2B5EF4-FFF2-40B4-BE49-F238E27FC236}">
                <a16:creationId xmlns:a16="http://schemas.microsoft.com/office/drawing/2014/main" id="{E4B65CFF-1787-4FF4-899F-07D324CDA1D1}"/>
              </a:ext>
            </a:extLst>
          </p:cNvPr>
          <p:cNvSpPr>
            <a:spLocks noGrp="1"/>
          </p:cNvSpPr>
          <p:nvPr>
            <p:ph sz="quarter" idx="1"/>
          </p:nvPr>
        </p:nvSpPr>
        <p:spPr>
          <a:xfrm>
            <a:off x="457200" y="1600200"/>
            <a:ext cx="6248400" cy="4953000"/>
          </a:xfrm>
        </p:spPr>
        <p:txBody>
          <a:bodyPr>
            <a:normAutofit fontScale="92500" lnSpcReduction="20000"/>
          </a:bodyPr>
          <a:lstStyle/>
          <a:p>
            <a:r>
              <a:rPr lang="en-US" dirty="0"/>
              <a:t>Greek religion concerned with explanation of the cosmos </a:t>
            </a:r>
            <a:r>
              <a:rPr lang="en-US" dirty="0">
                <a:sym typeface="Wingdings" panose="05000000000000000000" pitchFamily="2" charset="2"/>
              </a:rPr>
              <a:t> often expressed as literary myths.</a:t>
            </a:r>
          </a:p>
          <a:p>
            <a:r>
              <a:rPr lang="en-US" dirty="0"/>
              <a:t>However, this form of theology was practical: to increase virtue in the individual and in society.</a:t>
            </a:r>
          </a:p>
          <a:p>
            <a:r>
              <a:rPr lang="en-US" dirty="0"/>
              <a:t>Pre-Socratics: attempted to pull out the philosophical ideas from the mythological claims </a:t>
            </a:r>
            <a:r>
              <a:rPr lang="en-US" dirty="0">
                <a:sym typeface="Wingdings" panose="05000000000000000000" pitchFamily="2" charset="2"/>
              </a:rPr>
              <a:t> then removed the “superstition” of their religious origins</a:t>
            </a:r>
            <a:endParaRPr lang="en-US" dirty="0"/>
          </a:p>
          <a:p>
            <a:r>
              <a:rPr lang="en-US" dirty="0"/>
              <a:t>Less interested in the concern of faith in these particular beliefs and religious practices.</a:t>
            </a:r>
          </a:p>
        </p:txBody>
      </p:sp>
      <p:sp>
        <p:nvSpPr>
          <p:cNvPr id="4" name="TextBox 3">
            <a:extLst>
              <a:ext uri="{FF2B5EF4-FFF2-40B4-BE49-F238E27FC236}">
                <a16:creationId xmlns:a16="http://schemas.microsoft.com/office/drawing/2014/main" id="{1BCE161E-4CBB-4E35-940D-0EF402DF0EFB}"/>
              </a:ext>
            </a:extLst>
          </p:cNvPr>
          <p:cNvSpPr txBox="1"/>
          <p:nvPr/>
        </p:nvSpPr>
        <p:spPr>
          <a:xfrm>
            <a:off x="6705600" y="2057400"/>
            <a:ext cx="2167695" cy="3416320"/>
          </a:xfrm>
          <a:prstGeom prst="rect">
            <a:avLst/>
          </a:prstGeom>
          <a:noFill/>
        </p:spPr>
        <p:txBody>
          <a:bodyPr wrap="square" rtlCol="0">
            <a:spAutoFit/>
          </a:bodyPr>
          <a:lstStyle/>
          <a:p>
            <a:pPr algn="r"/>
            <a:r>
              <a:rPr lang="en-US" sz="2400" b="1" dirty="0">
                <a:solidFill>
                  <a:srgbClr val="FF0000"/>
                </a:solidFill>
              </a:rPr>
              <a:t>ATOMISM</a:t>
            </a:r>
          </a:p>
          <a:p>
            <a:pPr algn="r"/>
            <a:endParaRPr lang="en-US" sz="2400" b="1" dirty="0">
              <a:solidFill>
                <a:srgbClr val="FF0000"/>
              </a:solidFill>
            </a:endParaRPr>
          </a:p>
          <a:p>
            <a:pPr algn="r"/>
            <a:r>
              <a:rPr lang="en-US" sz="2400" b="1" dirty="0">
                <a:solidFill>
                  <a:srgbClr val="FF0000"/>
                </a:solidFill>
              </a:rPr>
              <a:t>MILESIAN SCHOOL</a:t>
            </a:r>
          </a:p>
          <a:p>
            <a:pPr algn="r"/>
            <a:endParaRPr lang="en-US" sz="2400" b="1" dirty="0">
              <a:solidFill>
                <a:srgbClr val="FF0000"/>
              </a:solidFill>
            </a:endParaRPr>
          </a:p>
          <a:p>
            <a:pPr algn="r"/>
            <a:r>
              <a:rPr lang="en-US" sz="2400" b="1" dirty="0">
                <a:solidFill>
                  <a:srgbClr val="FF0000"/>
                </a:solidFill>
              </a:rPr>
              <a:t>ELEATIC SCHOOL</a:t>
            </a:r>
          </a:p>
          <a:p>
            <a:pPr algn="r"/>
            <a:endParaRPr lang="en-US" sz="2400" b="1" dirty="0">
              <a:solidFill>
                <a:srgbClr val="FF0000"/>
              </a:solidFill>
            </a:endParaRPr>
          </a:p>
          <a:p>
            <a:pPr algn="r"/>
            <a:r>
              <a:rPr lang="en-US" sz="2400" b="1" dirty="0">
                <a:solidFill>
                  <a:srgbClr val="FF0000"/>
                </a:solidFill>
              </a:rPr>
              <a:t>SOPHISTS</a:t>
            </a:r>
          </a:p>
        </p:txBody>
      </p:sp>
    </p:spTree>
    <p:extLst>
      <p:ext uri="{BB962C8B-B14F-4D97-AF65-F5344CB8AC3E}">
        <p14:creationId xmlns:p14="http://schemas.microsoft.com/office/powerpoint/2010/main" val="39442268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70945E-EF9E-41C6-97D0-6439F6064986}"/>
              </a:ext>
            </a:extLst>
          </p:cNvPr>
          <p:cNvSpPr>
            <a:spLocks noGrp="1"/>
          </p:cNvSpPr>
          <p:nvPr>
            <p:ph type="title"/>
          </p:nvPr>
        </p:nvSpPr>
        <p:spPr/>
        <p:txBody>
          <a:bodyPr/>
          <a:lstStyle/>
          <a:p>
            <a:r>
              <a:rPr lang="en-US" dirty="0"/>
              <a:t>Early Christianity</a:t>
            </a:r>
          </a:p>
        </p:txBody>
      </p:sp>
      <p:sp>
        <p:nvSpPr>
          <p:cNvPr id="3" name="Content Placeholder 2">
            <a:extLst>
              <a:ext uri="{FF2B5EF4-FFF2-40B4-BE49-F238E27FC236}">
                <a16:creationId xmlns:a16="http://schemas.microsoft.com/office/drawing/2014/main" id="{E80456B3-C0C2-4902-AF50-2B8728C4A582}"/>
              </a:ext>
            </a:extLst>
          </p:cNvPr>
          <p:cNvSpPr>
            <a:spLocks noGrp="1"/>
          </p:cNvSpPr>
          <p:nvPr>
            <p:ph sz="quarter" idx="1"/>
          </p:nvPr>
        </p:nvSpPr>
        <p:spPr>
          <a:xfrm>
            <a:off x="2590800" y="1524000"/>
            <a:ext cx="6553200" cy="5334000"/>
          </a:xfrm>
        </p:spPr>
        <p:txBody>
          <a:bodyPr>
            <a:normAutofit fontScale="92500" lnSpcReduction="20000"/>
          </a:bodyPr>
          <a:lstStyle/>
          <a:p>
            <a:r>
              <a:rPr lang="en-US" dirty="0"/>
              <a:t>Christianity </a:t>
            </a:r>
            <a:r>
              <a:rPr lang="en-US" dirty="0">
                <a:sym typeface="Wingdings" panose="05000000000000000000" pitchFamily="2" charset="2"/>
              </a:rPr>
              <a:t> brought set system of practices and truths  differed from Judaism and Greek religions</a:t>
            </a:r>
          </a:p>
          <a:p>
            <a:pPr lvl="1"/>
            <a:r>
              <a:rPr lang="en-US" dirty="0">
                <a:sym typeface="Wingdings" panose="05000000000000000000" pitchFamily="2" charset="2"/>
              </a:rPr>
              <a:t>For example: Christians believed that God created/fashioned the world </a:t>
            </a:r>
            <a:r>
              <a:rPr lang="en-US" i="1" dirty="0">
                <a:sym typeface="Wingdings" panose="05000000000000000000" pitchFamily="2" charset="2"/>
              </a:rPr>
              <a:t>ex nihilo</a:t>
            </a:r>
            <a:endParaRPr lang="en-US" dirty="0">
              <a:sym typeface="Wingdings" panose="05000000000000000000" pitchFamily="2" charset="2"/>
            </a:endParaRPr>
          </a:p>
          <a:p>
            <a:pPr lvl="1"/>
            <a:r>
              <a:rPr lang="en-US" dirty="0"/>
              <a:t>Compare this with Plato’s account of God fashioning the world from pre-existing elements: </a:t>
            </a:r>
            <a:r>
              <a:rPr lang="en-US" b="1" dirty="0">
                <a:sym typeface="Wingdings" panose="05000000000000000000" pitchFamily="2" charset="2"/>
              </a:rPr>
              <a:t>“Finding the whole visible sphere not at rest, but moving in an irregular and disorderly fashion, out of disorder he brought order” (</a:t>
            </a:r>
            <a:r>
              <a:rPr lang="en-US" b="1" i="1" dirty="0" err="1">
                <a:sym typeface="Wingdings" panose="05000000000000000000" pitchFamily="2" charset="2"/>
              </a:rPr>
              <a:t>Timeaus</a:t>
            </a:r>
            <a:r>
              <a:rPr lang="en-US" b="1" dirty="0">
                <a:sym typeface="Wingdings" panose="05000000000000000000" pitchFamily="2" charset="2"/>
              </a:rPr>
              <a:t> 29e).</a:t>
            </a:r>
          </a:p>
          <a:p>
            <a:pPr lvl="1"/>
            <a:r>
              <a:rPr lang="en-US" dirty="0">
                <a:sym typeface="Wingdings" panose="05000000000000000000" pitchFamily="2" charset="2"/>
              </a:rPr>
              <a:t>Other differences: Christians believed that God was three persons &amp; Christ is the ultimate revelation of God.</a:t>
            </a:r>
          </a:p>
          <a:p>
            <a:r>
              <a:rPr lang="en-US" dirty="0">
                <a:sym typeface="Wingdings" panose="05000000000000000000" pitchFamily="2" charset="2"/>
              </a:rPr>
              <a:t>From the beginning, Christians claimed significant unity between reason and faith.</a:t>
            </a:r>
          </a:p>
          <a:p>
            <a:pPr lvl="1"/>
            <a:endParaRPr lang="en-US" dirty="0"/>
          </a:p>
        </p:txBody>
      </p:sp>
      <p:pic>
        <p:nvPicPr>
          <p:cNvPr id="2050" name="Picture 2" descr="https://upload.wikimedia.org/wikipedia/commons/6/6e/France_Paris_St-Denis_Trinity-CROPPED.jpg">
            <a:extLst>
              <a:ext uri="{FF2B5EF4-FFF2-40B4-BE49-F238E27FC236}">
                <a16:creationId xmlns:a16="http://schemas.microsoft.com/office/drawing/2014/main" id="{80BD5D52-03AD-4F77-AD22-2BF55C613A3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524000"/>
            <a:ext cx="2590800" cy="48006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BEBE4E06-2D87-45B8-AED8-4CE218C36968}"/>
              </a:ext>
            </a:extLst>
          </p:cNvPr>
          <p:cNvSpPr txBox="1"/>
          <p:nvPr/>
        </p:nvSpPr>
        <p:spPr>
          <a:xfrm>
            <a:off x="152400" y="6324600"/>
            <a:ext cx="2438400" cy="461665"/>
          </a:xfrm>
          <a:prstGeom prst="rect">
            <a:avLst/>
          </a:prstGeom>
          <a:noFill/>
        </p:spPr>
        <p:txBody>
          <a:bodyPr wrap="square" rtlCol="0">
            <a:spAutoFit/>
          </a:bodyPr>
          <a:lstStyle/>
          <a:p>
            <a:r>
              <a:rPr lang="en-US" sz="1200" dirty="0">
                <a:solidFill>
                  <a:schemeClr val="bg1">
                    <a:lumMod val="65000"/>
                  </a:schemeClr>
                </a:solidFill>
              </a:rPr>
              <a:t>Depiction of Trinity from Saint Denis Basilica in Paris (12th century)</a:t>
            </a:r>
          </a:p>
        </p:txBody>
      </p:sp>
    </p:spTree>
    <p:extLst>
      <p:ext uri="{BB962C8B-B14F-4D97-AF65-F5344CB8AC3E}">
        <p14:creationId xmlns:p14="http://schemas.microsoft.com/office/powerpoint/2010/main" val="32259859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A582D-EA9B-48D3-8EF9-E6C6C52A1534}"/>
              </a:ext>
            </a:extLst>
          </p:cNvPr>
          <p:cNvSpPr>
            <a:spLocks noGrp="1"/>
          </p:cNvSpPr>
          <p:nvPr>
            <p:ph type="title"/>
          </p:nvPr>
        </p:nvSpPr>
        <p:spPr/>
        <p:txBody>
          <a:bodyPr/>
          <a:lstStyle/>
          <a:p>
            <a:r>
              <a:rPr lang="en-US" dirty="0"/>
              <a:t>St Augustine</a:t>
            </a:r>
          </a:p>
        </p:txBody>
      </p:sp>
      <p:sp>
        <p:nvSpPr>
          <p:cNvPr id="3" name="Content Placeholder 2">
            <a:extLst>
              <a:ext uri="{FF2B5EF4-FFF2-40B4-BE49-F238E27FC236}">
                <a16:creationId xmlns:a16="http://schemas.microsoft.com/office/drawing/2014/main" id="{6F9F5183-62E4-45C2-B5AB-1CAB68C6B004}"/>
              </a:ext>
            </a:extLst>
          </p:cNvPr>
          <p:cNvSpPr>
            <a:spLocks noGrp="1"/>
          </p:cNvSpPr>
          <p:nvPr>
            <p:ph sz="quarter" idx="1"/>
          </p:nvPr>
        </p:nvSpPr>
        <p:spPr>
          <a:xfrm>
            <a:off x="0" y="1524000"/>
            <a:ext cx="8839200" cy="5334000"/>
          </a:xfrm>
        </p:spPr>
        <p:txBody>
          <a:bodyPr>
            <a:normAutofit fontScale="92500" lnSpcReduction="20000"/>
          </a:bodyPr>
          <a:lstStyle/>
          <a:p>
            <a:r>
              <a:rPr lang="en-US" dirty="0"/>
              <a:t>Augustine </a:t>
            </a:r>
            <a:r>
              <a:rPr lang="en-US" dirty="0">
                <a:sym typeface="Wingdings" panose="05000000000000000000" pitchFamily="2" charset="2"/>
              </a:rPr>
              <a:t> fourth century defender of Christianity</a:t>
            </a:r>
          </a:p>
          <a:p>
            <a:r>
              <a:rPr lang="en-US" dirty="0"/>
              <a:t>Defense against claims by pagans that Christian doctrine/beliefs were superstitious and barbaric</a:t>
            </a:r>
          </a:p>
          <a:p>
            <a:r>
              <a:rPr lang="en-US" b="1" dirty="0"/>
              <a:t>Compatibilism/Reconciled account</a:t>
            </a:r>
            <a:r>
              <a:rPr lang="en-US" dirty="0"/>
              <a:t>: intellectual approaches to faith and religion are </a:t>
            </a:r>
            <a:r>
              <a:rPr lang="en-US" i="1" dirty="0"/>
              <a:t>fides </a:t>
            </a:r>
            <a:r>
              <a:rPr lang="en-US" i="1" dirty="0" err="1"/>
              <a:t>quaerens</a:t>
            </a:r>
            <a:r>
              <a:rPr lang="en-US" i="1" dirty="0"/>
              <a:t> </a:t>
            </a:r>
            <a:r>
              <a:rPr lang="en-US" i="1" dirty="0" err="1"/>
              <a:t>intellectum</a:t>
            </a:r>
            <a:r>
              <a:rPr lang="en-US" i="1" dirty="0"/>
              <a:t> </a:t>
            </a:r>
            <a:r>
              <a:rPr lang="en-US" dirty="0"/>
              <a:t>(faith seeking understanding)</a:t>
            </a:r>
          </a:p>
          <a:p>
            <a:r>
              <a:rPr lang="en-US" i="1" dirty="0"/>
              <a:t>credere </a:t>
            </a:r>
            <a:r>
              <a:rPr lang="en-US" i="1" dirty="0" err="1"/>
              <a:t>est</a:t>
            </a:r>
            <a:r>
              <a:rPr lang="en-US" i="1" dirty="0"/>
              <a:t> </a:t>
            </a:r>
            <a:r>
              <a:rPr lang="en-US" i="1" dirty="0" err="1"/>
              <a:t>assensione</a:t>
            </a:r>
            <a:r>
              <a:rPr lang="en-US" i="1" dirty="0"/>
              <a:t> </a:t>
            </a:r>
            <a:r>
              <a:rPr lang="en-US" i="1" dirty="0" err="1"/>
              <a:t>cogitare</a:t>
            </a:r>
            <a:r>
              <a:rPr lang="en-US" dirty="0"/>
              <a:t>: To believe is to think with assent. </a:t>
            </a:r>
          </a:p>
          <a:p>
            <a:pPr lvl="1"/>
            <a:r>
              <a:rPr lang="en-US" dirty="0"/>
              <a:t>Faith/belief is act of intellect </a:t>
            </a:r>
            <a:r>
              <a:rPr lang="en-US" dirty="0">
                <a:sym typeface="Wingdings" panose="05000000000000000000" pitchFamily="2" charset="2"/>
              </a:rPr>
              <a:t> intellect not controlled by reason but by will.</a:t>
            </a:r>
            <a:endParaRPr lang="en-US" dirty="0"/>
          </a:p>
          <a:p>
            <a:r>
              <a:rPr lang="en-US" dirty="0"/>
              <a:t>Faith involves commitments:</a:t>
            </a:r>
          </a:p>
          <a:p>
            <a:pPr lvl="1"/>
            <a:r>
              <a:rPr lang="en-US" dirty="0"/>
              <a:t>"to believe in a God" </a:t>
            </a:r>
          </a:p>
          <a:p>
            <a:pPr lvl="1"/>
            <a:r>
              <a:rPr lang="en-US" dirty="0"/>
              <a:t>"to believe God”</a:t>
            </a:r>
          </a:p>
          <a:p>
            <a:pPr lvl="1"/>
            <a:r>
              <a:rPr lang="en-US" dirty="0"/>
              <a:t>"to believe in God"</a:t>
            </a:r>
          </a:p>
        </p:txBody>
      </p:sp>
    </p:spTree>
    <p:extLst>
      <p:ext uri="{BB962C8B-B14F-4D97-AF65-F5344CB8AC3E}">
        <p14:creationId xmlns:p14="http://schemas.microsoft.com/office/powerpoint/2010/main" val="37068914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766CE-94BC-40B2-A27F-C74D239D8B7E}"/>
              </a:ext>
            </a:extLst>
          </p:cNvPr>
          <p:cNvSpPr>
            <a:spLocks noGrp="1"/>
          </p:cNvSpPr>
          <p:nvPr>
            <p:ph type="title"/>
          </p:nvPr>
        </p:nvSpPr>
        <p:spPr/>
        <p:txBody>
          <a:bodyPr>
            <a:normAutofit fontScale="90000"/>
          </a:bodyPr>
          <a:lstStyle/>
          <a:p>
            <a:r>
              <a:rPr lang="en-US" dirty="0"/>
              <a:t>Augustine – letter to </a:t>
            </a:r>
            <a:r>
              <a:rPr lang="en-US" dirty="0" err="1"/>
              <a:t>Consentius</a:t>
            </a:r>
            <a:r>
              <a:rPr lang="en-US" dirty="0"/>
              <a:t> (5</a:t>
            </a:r>
            <a:r>
              <a:rPr lang="en-US" baseline="30000" dirty="0"/>
              <a:t>th</a:t>
            </a:r>
            <a:r>
              <a:rPr lang="en-US" dirty="0"/>
              <a:t> century Latin grammarian) </a:t>
            </a:r>
          </a:p>
        </p:txBody>
      </p:sp>
      <p:sp>
        <p:nvSpPr>
          <p:cNvPr id="3" name="Content Placeholder 2">
            <a:extLst>
              <a:ext uri="{FF2B5EF4-FFF2-40B4-BE49-F238E27FC236}">
                <a16:creationId xmlns:a16="http://schemas.microsoft.com/office/drawing/2014/main" id="{68E28C91-6BD7-4201-A793-F4A31E0B1CED}"/>
              </a:ext>
            </a:extLst>
          </p:cNvPr>
          <p:cNvSpPr>
            <a:spLocks noGrp="1"/>
          </p:cNvSpPr>
          <p:nvPr>
            <p:ph sz="quarter" idx="1"/>
          </p:nvPr>
        </p:nvSpPr>
        <p:spPr>
          <a:xfrm>
            <a:off x="152400" y="1600200"/>
            <a:ext cx="8613648" cy="5029200"/>
          </a:xfrm>
        </p:spPr>
        <p:txBody>
          <a:bodyPr>
            <a:normAutofit fontScale="92500" lnSpcReduction="10000"/>
          </a:bodyPr>
          <a:lstStyle/>
          <a:p>
            <a:pPr marL="0" indent="0">
              <a:buNone/>
            </a:pPr>
            <a:r>
              <a:rPr lang="en-US" dirty="0"/>
              <a:t>Heaven forbid that God should hate in us that by which he made us superior to the other animals! Heaven forbid that we should believe in such a way as not to accept or seek reasons, since we could not even believe if we did not possess rational souls. […The prophet Isaiah] said: ‘Unless you believe, you will not understand.’ Here he was doubtless distinguishing between these two things and advising us first to believe, so that afterwards we might understand what we believe. It is thus reasonable to require that faith precede reason…If, therefore, it is reasonable for fait to precede reason in certain matters of great moment that cannot yet be grasped, surely the very small portion of reason that persuades us of this must precede faith.  </a:t>
            </a:r>
          </a:p>
        </p:txBody>
      </p:sp>
    </p:spTree>
    <p:extLst>
      <p:ext uri="{BB962C8B-B14F-4D97-AF65-F5344CB8AC3E}">
        <p14:creationId xmlns:p14="http://schemas.microsoft.com/office/powerpoint/2010/main" val="477100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A6974-7BCD-415B-9804-D2ABEE48452A}"/>
              </a:ext>
            </a:extLst>
          </p:cNvPr>
          <p:cNvSpPr>
            <a:spLocks noGrp="1"/>
          </p:cNvSpPr>
          <p:nvPr>
            <p:ph type="title"/>
          </p:nvPr>
        </p:nvSpPr>
        <p:spPr/>
        <p:txBody>
          <a:bodyPr/>
          <a:lstStyle/>
          <a:p>
            <a:r>
              <a:rPr lang="en-US" i="1" dirty="0"/>
              <a:t>On the Christian Doctrine </a:t>
            </a:r>
            <a:r>
              <a:rPr lang="en-US" dirty="0"/>
              <a:t>426 AD</a:t>
            </a:r>
            <a:endParaRPr lang="en-US" i="1" dirty="0"/>
          </a:p>
        </p:txBody>
      </p:sp>
      <p:sp>
        <p:nvSpPr>
          <p:cNvPr id="3" name="Content Placeholder 2">
            <a:extLst>
              <a:ext uri="{FF2B5EF4-FFF2-40B4-BE49-F238E27FC236}">
                <a16:creationId xmlns:a16="http://schemas.microsoft.com/office/drawing/2014/main" id="{7F9B8AA2-8C2A-45F8-9F49-8401966CFE73}"/>
              </a:ext>
            </a:extLst>
          </p:cNvPr>
          <p:cNvSpPr>
            <a:spLocks noGrp="1"/>
          </p:cNvSpPr>
          <p:nvPr>
            <p:ph sz="quarter" idx="1"/>
          </p:nvPr>
        </p:nvSpPr>
        <p:spPr>
          <a:xfrm>
            <a:off x="2971800" y="1600200"/>
            <a:ext cx="6019800" cy="5257800"/>
          </a:xfrm>
        </p:spPr>
        <p:txBody>
          <a:bodyPr>
            <a:normAutofit fontScale="92500" lnSpcReduction="10000"/>
          </a:bodyPr>
          <a:lstStyle/>
          <a:p>
            <a:r>
              <a:rPr lang="en-US" dirty="0"/>
              <a:t>Christian teachers should make use of pagan philosophy and thought in order to interpret scripture.</a:t>
            </a:r>
          </a:p>
          <a:p>
            <a:r>
              <a:rPr lang="en-US" dirty="0"/>
              <a:t>Pointed out that Greek pagan science and philosophy explored the eternal and unchanging (like the Eleatic School) </a:t>
            </a:r>
            <a:r>
              <a:rPr lang="en-US" dirty="0">
                <a:sym typeface="Wingdings" panose="05000000000000000000" pitchFamily="2" charset="2"/>
              </a:rPr>
              <a:t> can be used to understand the eternal in the Christian faith.</a:t>
            </a:r>
            <a:endParaRPr lang="en-US" dirty="0"/>
          </a:p>
          <a:p>
            <a:r>
              <a:rPr lang="en-US" dirty="0"/>
              <a:t>Unknown/ambiguous symbols in Scripture can be illuminated through pagan logic and natural sciences.</a:t>
            </a:r>
          </a:p>
          <a:p>
            <a:r>
              <a:rPr lang="en-US" dirty="0"/>
              <a:t>However, if it is not concerned with the eternal, then Christians ought to avoid it.</a:t>
            </a:r>
          </a:p>
        </p:txBody>
      </p:sp>
      <p:pic>
        <p:nvPicPr>
          <p:cNvPr id="7" name="Picture 6">
            <a:extLst>
              <a:ext uri="{FF2B5EF4-FFF2-40B4-BE49-F238E27FC236}">
                <a16:creationId xmlns:a16="http://schemas.microsoft.com/office/drawing/2014/main" id="{7AFB2058-B0D1-4D1B-9FD8-03CE84E3D8A0}"/>
              </a:ext>
            </a:extLst>
          </p:cNvPr>
          <p:cNvPicPr>
            <a:picLocks noChangeAspect="1"/>
          </p:cNvPicPr>
          <p:nvPr/>
        </p:nvPicPr>
        <p:blipFill>
          <a:blip r:embed="rId2"/>
          <a:stretch>
            <a:fillRect/>
          </a:stretch>
        </p:blipFill>
        <p:spPr>
          <a:xfrm>
            <a:off x="240304" y="1223375"/>
            <a:ext cx="2734628" cy="4191000"/>
          </a:xfrm>
          <a:prstGeom prst="rect">
            <a:avLst/>
          </a:prstGeom>
        </p:spPr>
      </p:pic>
      <p:sp>
        <p:nvSpPr>
          <p:cNvPr id="8" name="TextBox 7">
            <a:extLst>
              <a:ext uri="{FF2B5EF4-FFF2-40B4-BE49-F238E27FC236}">
                <a16:creationId xmlns:a16="http://schemas.microsoft.com/office/drawing/2014/main" id="{8B844A09-A69E-4F80-A880-45BFFED2E42A}"/>
              </a:ext>
            </a:extLst>
          </p:cNvPr>
          <p:cNvSpPr txBox="1"/>
          <p:nvPr/>
        </p:nvSpPr>
        <p:spPr>
          <a:xfrm>
            <a:off x="304799" y="5414375"/>
            <a:ext cx="2486026" cy="1077218"/>
          </a:xfrm>
          <a:prstGeom prst="rect">
            <a:avLst/>
          </a:prstGeom>
          <a:noFill/>
        </p:spPr>
        <p:txBody>
          <a:bodyPr wrap="square" rtlCol="0">
            <a:spAutoFit/>
          </a:bodyPr>
          <a:lstStyle/>
          <a:p>
            <a:r>
              <a:rPr lang="en-US" sz="1600" dirty="0">
                <a:solidFill>
                  <a:schemeClr val="bg1">
                    <a:lumMod val="65000"/>
                  </a:schemeClr>
                </a:solidFill>
              </a:rPr>
              <a:t>The earliest known portrait of Saint Augustine in a 6th-century fresco, Lateran, Rome</a:t>
            </a:r>
          </a:p>
        </p:txBody>
      </p:sp>
    </p:spTree>
    <p:extLst>
      <p:ext uri="{BB962C8B-B14F-4D97-AF65-F5344CB8AC3E}">
        <p14:creationId xmlns:p14="http://schemas.microsoft.com/office/powerpoint/2010/main" val="270663316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Couture">
      <a:dk1>
        <a:sysClr val="windowText" lastClr="000000"/>
      </a:dk1>
      <a:lt1>
        <a:sysClr val="window" lastClr="FFFFFF"/>
      </a:lt1>
      <a:dk2>
        <a:srgbClr val="37302A"/>
      </a:dk2>
      <a:lt2>
        <a:srgbClr val="D0CCB9"/>
      </a:lt2>
      <a:accent1>
        <a:srgbClr val="9E8E5C"/>
      </a:accent1>
      <a:accent2>
        <a:srgbClr val="A09781"/>
      </a:accent2>
      <a:accent3>
        <a:srgbClr val="85776D"/>
      </a:accent3>
      <a:accent4>
        <a:srgbClr val="AEAFA9"/>
      </a:accent4>
      <a:accent5>
        <a:srgbClr val="8D878B"/>
      </a:accent5>
      <a:accent6>
        <a:srgbClr val="6B6149"/>
      </a:accent6>
      <a:hlink>
        <a:srgbClr val="B6A272"/>
      </a:hlink>
      <a:folHlink>
        <a:srgbClr val="8A784F"/>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Median</Template>
  <TotalTime>2098</TotalTime>
  <Words>1172</Words>
  <Application>Microsoft Office PowerPoint</Application>
  <PresentationFormat>On-screen Show (4:3)</PresentationFormat>
  <Paragraphs>69</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Tw Cen MT</vt:lpstr>
      <vt:lpstr>Wingdings</vt:lpstr>
      <vt:lpstr>Wingdings 2</vt:lpstr>
      <vt:lpstr>Median</vt:lpstr>
      <vt:lpstr>Reconciling faith and reason: St Augustine   Dr. Stephanie Spoto sspoto@mpc.edu Monterey Peninsula College</vt:lpstr>
      <vt:lpstr>Faith and Reason</vt:lpstr>
      <vt:lpstr>Faith versus Reason</vt:lpstr>
      <vt:lpstr>More recent debates in Faith and Reason</vt:lpstr>
      <vt:lpstr>The Classical Period</vt:lpstr>
      <vt:lpstr>Early Christianity</vt:lpstr>
      <vt:lpstr>St Augustine</vt:lpstr>
      <vt:lpstr>Augustine – letter to Consentius (5th century Latin grammarian) </vt:lpstr>
      <vt:lpstr>On the Christian Doctrine 426 AD</vt:lpstr>
      <vt:lpstr>Augustine on Platonism</vt:lpstr>
      <vt:lpstr>Augustine’s conversion to Christianity</vt:lpstr>
      <vt:lpstr>The Church</vt:lpstr>
    </vt:vector>
  </TitlesOfParts>
  <Company>CSU Monterey Bay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Mysticism &amp; the Ontological Turn  Stephanie Spoto CSU Monterey Bay</dc:title>
  <dc:creator>CSUMB</dc:creator>
  <cp:lastModifiedBy>Elfaki</cp:lastModifiedBy>
  <cp:revision>405</cp:revision>
  <dcterms:created xsi:type="dcterms:W3CDTF">2018-03-26T21:31:23Z</dcterms:created>
  <dcterms:modified xsi:type="dcterms:W3CDTF">2019-02-07T04:18:34Z</dcterms:modified>
</cp:coreProperties>
</file>